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 id="2147483661" r:id="rId2"/>
    <p:sldMasterId id="2147483656" r:id="rId3"/>
  </p:sldMasterIdLst>
  <p:notesMasterIdLst>
    <p:notesMasterId r:id="rId36"/>
  </p:notesMasterIdLst>
  <p:sldIdLst>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92" r:id="rId17"/>
    <p:sldId id="298" r:id="rId18"/>
    <p:sldId id="273" r:id="rId19"/>
    <p:sldId id="274" r:id="rId20"/>
    <p:sldId id="299" r:id="rId21"/>
    <p:sldId id="276" r:id="rId22"/>
    <p:sldId id="289" r:id="rId23"/>
    <p:sldId id="277" r:id="rId24"/>
    <p:sldId id="278" r:id="rId25"/>
    <p:sldId id="279" r:id="rId26"/>
    <p:sldId id="290" r:id="rId27"/>
    <p:sldId id="282" r:id="rId28"/>
    <p:sldId id="283" r:id="rId29"/>
    <p:sldId id="301" r:id="rId30"/>
    <p:sldId id="284" r:id="rId31"/>
    <p:sldId id="286" r:id="rId32"/>
    <p:sldId id="287" r:id="rId33"/>
    <p:sldId id="300" r:id="rId34"/>
    <p:sldId id="28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F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24"/>
    <p:restoredTop sz="74682" autoAdjust="0"/>
  </p:normalViewPr>
  <p:slideViewPr>
    <p:cSldViewPr snapToGrid="0" snapToObjects="1">
      <p:cViewPr varScale="1">
        <p:scale>
          <a:sx n="112" d="100"/>
          <a:sy n="112" d="100"/>
        </p:scale>
        <p:origin x="2400" y="18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0985B7-CA75-40F7-A128-EC7B12CB696F}" type="datetimeFigureOut">
              <a:rPr lang="en-GB" smtClean="0"/>
              <a:t>31/05/2019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98B5AD-6E4F-42CD-93EF-A42B42D53FD4}" type="slidenum">
              <a:rPr lang="en-GB" smtClean="0"/>
              <a:t>‹#›</a:t>
            </a:fld>
            <a:endParaRPr lang="en-GB"/>
          </a:p>
        </p:txBody>
      </p:sp>
    </p:spTree>
    <p:extLst>
      <p:ext uri="{BB962C8B-B14F-4D97-AF65-F5344CB8AC3E}">
        <p14:creationId xmlns:p14="http://schemas.microsoft.com/office/powerpoint/2010/main" val="2549845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gov.uk/government/publications/health-matters-obesity-and-the-food-environment/health-matters-obesity-and-the-food-environment--2"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diabetes.org.uk/professionals/position-statements-reports/statistics"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secure.fera.defra.gov.uk/pusstats/"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scientificamerican.com/article/soil-depletion-and-nutrition-loss/" TargetMode="External"/><Relationship Id="rId4" Type="http://schemas.openxmlformats.org/officeDocument/2006/relationships/hyperlink" Target="https://www.theguardian.com/lifeandstyle/2003/jul/13/foodanddrink.features18"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a:t>
            </a:r>
            <a:r>
              <a:rPr lang="en-GB" dirty="0">
                <a:hlinkClick r:id="rId3"/>
              </a:rPr>
              <a:t>https://www.gov.uk/government/publications/health-matters-obesity-and-the-food-environment/health-matters-obesity-and-the-food-environment-</a:t>
            </a:r>
          </a:p>
          <a:p>
            <a:r>
              <a:rPr lang="en-GB" dirty="0"/>
              <a:t>2 </a:t>
            </a:r>
            <a:r>
              <a:rPr lang="en-GB" dirty="0">
                <a:hlinkClick r:id="rId4"/>
              </a:rPr>
              <a:t>https://www.diabetes.org.uk/professionals/position-statements-reports/statistics</a:t>
            </a:r>
            <a:endParaRPr lang="en-GB" dirty="0"/>
          </a:p>
        </p:txBody>
      </p:sp>
      <p:sp>
        <p:nvSpPr>
          <p:cNvPr id="4" name="Slide Number Placeholder 3"/>
          <p:cNvSpPr>
            <a:spLocks noGrp="1"/>
          </p:cNvSpPr>
          <p:nvPr>
            <p:ph type="sldNum" sz="quarter" idx="5"/>
          </p:nvPr>
        </p:nvSpPr>
        <p:spPr/>
        <p:txBody>
          <a:bodyPr/>
          <a:lstStyle/>
          <a:p>
            <a:fld id="{9698B5AD-6E4F-42CD-93EF-A42B42D53FD4}" type="slidenum">
              <a:rPr lang="en-GB" smtClean="0"/>
              <a:t>3</a:t>
            </a:fld>
            <a:endParaRPr lang="en-GB"/>
          </a:p>
        </p:txBody>
      </p:sp>
    </p:spTree>
    <p:extLst>
      <p:ext uri="{BB962C8B-B14F-4D97-AF65-F5344CB8AC3E}">
        <p14:creationId xmlns:p14="http://schemas.microsoft.com/office/powerpoint/2010/main" val="4028647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98B5AD-6E4F-42CD-93EF-A42B42D53FD4}" type="slidenum">
              <a:rPr lang="en-GB" smtClean="0"/>
              <a:t>29</a:t>
            </a:fld>
            <a:endParaRPr lang="en-GB"/>
          </a:p>
        </p:txBody>
      </p:sp>
    </p:spTree>
    <p:extLst>
      <p:ext uri="{BB962C8B-B14F-4D97-AF65-F5344CB8AC3E}">
        <p14:creationId xmlns:p14="http://schemas.microsoft.com/office/powerpoint/2010/main" val="2454173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98B5AD-6E4F-42CD-93EF-A42B42D53FD4}" type="slidenum">
              <a:rPr lang="en-GB" smtClean="0"/>
              <a:t>30</a:t>
            </a:fld>
            <a:endParaRPr lang="en-GB"/>
          </a:p>
        </p:txBody>
      </p:sp>
    </p:spTree>
    <p:extLst>
      <p:ext uri="{BB962C8B-B14F-4D97-AF65-F5344CB8AC3E}">
        <p14:creationId xmlns:p14="http://schemas.microsoft.com/office/powerpoint/2010/main" val="148956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 </a:t>
            </a:r>
            <a:r>
              <a:rPr lang="en-GB" dirty="0">
                <a:hlinkClick r:id="rId3"/>
              </a:rPr>
              <a:t>https://secure.fera.defra.gov.uk/pusstats/</a:t>
            </a:r>
            <a:endParaRPr lang="en-GB" dirty="0"/>
          </a:p>
          <a:p>
            <a:r>
              <a:rPr lang="en-GB" dirty="0"/>
              <a:t>2 </a:t>
            </a:r>
            <a:r>
              <a:rPr lang="en-GB" dirty="0">
                <a:hlinkClick r:id="rId4"/>
              </a:rPr>
              <a:t>https://www.theguardian.com/lifeandstyle/2003/jul/13/foodanddrink.features18</a:t>
            </a:r>
            <a:endParaRPr lang="en-GB" dirty="0"/>
          </a:p>
          <a:p>
            <a:r>
              <a:rPr lang="en-GB" dirty="0"/>
              <a:t>3 </a:t>
            </a:r>
            <a:r>
              <a:rPr lang="en-GB" dirty="0">
                <a:hlinkClick r:id="rId5"/>
              </a:rPr>
              <a:t>https://www.scientificamerican.com/article/soil-depletion-and-nutrition-loss/</a:t>
            </a:r>
            <a:endParaRPr lang="en-GB" dirty="0"/>
          </a:p>
          <a:p>
            <a:endParaRPr lang="en-GB" dirty="0"/>
          </a:p>
        </p:txBody>
      </p:sp>
      <p:sp>
        <p:nvSpPr>
          <p:cNvPr id="4" name="Slide Number Placeholder 3"/>
          <p:cNvSpPr>
            <a:spLocks noGrp="1"/>
          </p:cNvSpPr>
          <p:nvPr>
            <p:ph type="sldNum" sz="quarter" idx="5"/>
          </p:nvPr>
        </p:nvSpPr>
        <p:spPr/>
        <p:txBody>
          <a:bodyPr/>
          <a:lstStyle/>
          <a:p>
            <a:fld id="{9698B5AD-6E4F-42CD-93EF-A42B42D53FD4}" type="slidenum">
              <a:rPr lang="en-GB" smtClean="0"/>
              <a:t>4</a:t>
            </a:fld>
            <a:endParaRPr lang="en-GB"/>
          </a:p>
        </p:txBody>
      </p:sp>
    </p:spTree>
    <p:extLst>
      <p:ext uri="{BB962C8B-B14F-4D97-AF65-F5344CB8AC3E}">
        <p14:creationId xmlns:p14="http://schemas.microsoft.com/office/powerpoint/2010/main" val="1435123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kern="1200" dirty="0">
                <a:solidFill>
                  <a:schemeClr val="tx1"/>
                </a:solidFill>
                <a:effectLst/>
                <a:latin typeface="+mn-lt"/>
                <a:ea typeface="+mn-ea"/>
                <a:cs typeface="+mn-cs"/>
              </a:rPr>
              <a:t>Pour plus d'informations, regardez la vidéo ici: https://www.youtube.com/watch?v=TTiNHD-LjzA</a:t>
            </a:r>
            <a:endParaRPr lang="en-GB" dirty="0"/>
          </a:p>
        </p:txBody>
      </p:sp>
      <p:sp>
        <p:nvSpPr>
          <p:cNvPr id="4" name="Slide Number Placeholder 3"/>
          <p:cNvSpPr>
            <a:spLocks noGrp="1"/>
          </p:cNvSpPr>
          <p:nvPr>
            <p:ph type="sldNum" sz="quarter" idx="5"/>
          </p:nvPr>
        </p:nvSpPr>
        <p:spPr/>
        <p:txBody>
          <a:bodyPr/>
          <a:lstStyle/>
          <a:p>
            <a:fld id="{9698B5AD-6E4F-42CD-93EF-A42B42D53FD4}" type="slidenum">
              <a:rPr lang="en-GB" smtClean="0"/>
              <a:t>5</a:t>
            </a:fld>
            <a:endParaRPr lang="en-GB"/>
          </a:p>
        </p:txBody>
      </p:sp>
    </p:spTree>
    <p:extLst>
      <p:ext uri="{BB962C8B-B14F-4D97-AF65-F5344CB8AC3E}">
        <p14:creationId xmlns:p14="http://schemas.microsoft.com/office/powerpoint/2010/main" val="776235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200" kern="1200" dirty="0">
                <a:solidFill>
                  <a:schemeClr val="tx1"/>
                </a:solidFill>
                <a:effectLst/>
                <a:latin typeface="+mn-lt"/>
                <a:ea typeface="+mn-ea"/>
                <a:cs typeface="+mn-cs"/>
              </a:rPr>
              <a:t>Appelez certains des ingrédients tels que la racine de curcuma, la feuille d'aloe </a:t>
            </a:r>
            <a:r>
              <a:rPr lang="fr-BE" sz="1200" kern="1200" dirty="0" err="1">
                <a:solidFill>
                  <a:schemeClr val="tx1"/>
                </a:solidFill>
                <a:effectLst/>
                <a:latin typeface="+mn-lt"/>
                <a:ea typeface="+mn-ea"/>
                <a:cs typeface="+mn-cs"/>
              </a:rPr>
              <a:t>vera</a:t>
            </a:r>
            <a:r>
              <a:rPr lang="fr-BE" sz="1200" kern="1200" dirty="0">
                <a:solidFill>
                  <a:schemeClr val="tx1"/>
                </a:solidFill>
                <a:effectLst/>
                <a:latin typeface="+mn-lt"/>
                <a:ea typeface="+mn-ea"/>
                <a:cs typeface="+mn-cs"/>
              </a:rPr>
              <a:t>, la menthe poivrée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698B5AD-6E4F-42CD-93EF-A42B42D53FD4}" type="slidenum">
              <a:rPr lang="en-GB" smtClean="0"/>
              <a:t>9</a:t>
            </a:fld>
            <a:endParaRPr lang="en-GB"/>
          </a:p>
        </p:txBody>
      </p:sp>
    </p:spTree>
    <p:extLst>
      <p:ext uri="{BB962C8B-B14F-4D97-AF65-F5344CB8AC3E}">
        <p14:creationId xmlns:p14="http://schemas.microsoft.com/office/powerpoint/2010/main" val="4044765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200" kern="1200" dirty="0">
                <a:solidFill>
                  <a:schemeClr val="tx1"/>
                </a:solidFill>
                <a:effectLst/>
                <a:latin typeface="+mn-lt"/>
                <a:ea typeface="+mn-ea"/>
                <a:cs typeface="+mn-cs"/>
              </a:rPr>
              <a:t>Appelez certains des ingrédients tels que le goji, le </a:t>
            </a:r>
            <a:r>
              <a:rPr lang="fr-BE" sz="1200" kern="1200" dirty="0" err="1">
                <a:solidFill>
                  <a:schemeClr val="tx1"/>
                </a:solidFill>
                <a:effectLst/>
                <a:latin typeface="+mn-lt"/>
                <a:ea typeface="+mn-ea"/>
                <a:cs typeface="+mn-cs"/>
              </a:rPr>
              <a:t>schisandra</a:t>
            </a:r>
            <a:r>
              <a:rPr lang="fr-BE" sz="1200" kern="1200" dirty="0">
                <a:solidFill>
                  <a:schemeClr val="tx1"/>
                </a:solidFill>
                <a:effectLst/>
                <a:latin typeface="+mn-lt"/>
                <a:ea typeface="+mn-ea"/>
                <a:cs typeface="+mn-cs"/>
              </a:rPr>
              <a:t>, la racine d'</a:t>
            </a:r>
            <a:r>
              <a:rPr lang="fr-BE" sz="1200" kern="1200" dirty="0" err="1">
                <a:solidFill>
                  <a:schemeClr val="tx1"/>
                </a:solidFill>
                <a:effectLst/>
                <a:latin typeface="+mn-lt"/>
                <a:ea typeface="+mn-ea"/>
                <a:cs typeface="+mn-cs"/>
              </a:rPr>
              <a:t>éleuthéro</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698B5AD-6E4F-42CD-93EF-A42B42D53FD4}" type="slidenum">
              <a:rPr lang="en-GB" smtClean="0"/>
              <a:t>10</a:t>
            </a:fld>
            <a:endParaRPr lang="en-GB"/>
          </a:p>
        </p:txBody>
      </p:sp>
    </p:spTree>
    <p:extLst>
      <p:ext uri="{BB962C8B-B14F-4D97-AF65-F5344CB8AC3E}">
        <p14:creationId xmlns:p14="http://schemas.microsoft.com/office/powerpoint/2010/main" val="3367595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200" kern="1200" dirty="0">
                <a:solidFill>
                  <a:schemeClr val="tx1"/>
                </a:solidFill>
                <a:effectLst/>
                <a:latin typeface="+mn-lt"/>
                <a:ea typeface="+mn-ea"/>
                <a:cs typeface="+mn-cs"/>
              </a:rPr>
              <a:t>Votre premier objectif est de se sentir bien. Isagenix aide les gens à se sentir mieux.</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9698B5AD-6E4F-42CD-93EF-A42B42D53FD4}" type="slidenum">
              <a:rPr lang="en-GB" smtClean="0"/>
              <a:t>17</a:t>
            </a:fld>
            <a:endParaRPr lang="en-GB"/>
          </a:p>
        </p:txBody>
      </p:sp>
    </p:spTree>
    <p:extLst>
      <p:ext uri="{BB962C8B-B14F-4D97-AF65-F5344CB8AC3E}">
        <p14:creationId xmlns:p14="http://schemas.microsoft.com/office/powerpoint/2010/main" val="1410760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Your first goal is to feel good. Isagenix helps people feel</a:t>
            </a:r>
            <a:r>
              <a:rPr lang="en-US" sz="1200" b="1" kern="1200" baseline="0" dirty="0">
                <a:solidFill>
                  <a:schemeClr val="tx1"/>
                </a:solidFill>
                <a:effectLst/>
                <a:latin typeface="+mn-lt"/>
                <a:ea typeface="+mn-ea"/>
                <a:cs typeface="+mn-cs"/>
              </a:rPr>
              <a:t> better.</a:t>
            </a:r>
            <a:endParaRPr lang="en-US" sz="1200" b="1"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9698B5AD-6E4F-42CD-93EF-A42B42D53FD4}" type="slidenum">
              <a:rPr lang="en-GB" smtClean="0"/>
              <a:t>18</a:t>
            </a:fld>
            <a:endParaRPr lang="en-GB"/>
          </a:p>
        </p:txBody>
      </p:sp>
    </p:spTree>
    <p:extLst>
      <p:ext uri="{BB962C8B-B14F-4D97-AF65-F5344CB8AC3E}">
        <p14:creationId xmlns:p14="http://schemas.microsoft.com/office/powerpoint/2010/main" val="2002837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200" kern="1200" dirty="0">
                <a:solidFill>
                  <a:schemeClr val="tx1"/>
                </a:solidFill>
                <a:effectLst/>
                <a:latin typeface="+mn-lt"/>
                <a:ea typeface="+mn-ea"/>
                <a:cs typeface="+mn-cs"/>
              </a:rPr>
              <a:t>• «J'ai trouvé un système nutritionnel qui me permettait de ________ (indiquer comment vous vous sentiez) ____. (Finis ton histoire).</a:t>
            </a:r>
            <a:endParaRPr lang="en-GB" sz="1200" kern="1200" dirty="0">
              <a:solidFill>
                <a:schemeClr val="tx1"/>
              </a:solidFill>
              <a:effectLst/>
              <a:latin typeface="+mn-lt"/>
              <a:ea typeface="+mn-ea"/>
              <a:cs typeface="+mn-cs"/>
            </a:endParaRPr>
          </a:p>
          <a:p>
            <a:r>
              <a:rPr lang="fr-BE" sz="1200" kern="1200" dirty="0">
                <a:solidFill>
                  <a:schemeClr val="tx1"/>
                </a:solidFill>
                <a:effectLst/>
                <a:latin typeface="+mn-lt"/>
                <a:ea typeface="+mn-ea"/>
                <a:cs typeface="+mn-cs"/>
              </a:rPr>
              <a:t>• Exemples: me sens plus énergique, mieux, moins ballonné, me sentais bien dans ma peau.</a:t>
            </a:r>
            <a:endParaRPr lang="en-GB" sz="1200" kern="1200" dirty="0">
              <a:solidFill>
                <a:schemeClr val="tx1"/>
              </a:solidFill>
              <a:effectLst/>
              <a:latin typeface="+mn-lt"/>
              <a:ea typeface="+mn-ea"/>
              <a:cs typeface="+mn-cs"/>
            </a:endParaRPr>
          </a:p>
          <a:p>
            <a:r>
              <a:rPr lang="fr-BE" sz="1200" kern="1200" dirty="0">
                <a:solidFill>
                  <a:schemeClr val="tx1"/>
                </a:solidFill>
                <a:effectLst/>
                <a:latin typeface="+mn-lt"/>
                <a:ea typeface="+mn-ea"/>
                <a:cs typeface="+mn-cs"/>
              </a:rPr>
              <a:t>• «Ce n’était pas juste que je mangeais mieux. J'étais _ (action) ___, _____ et ______. Cela a eu un effet d'entraînement complet sur ma vie. "</a:t>
            </a:r>
            <a:endParaRPr lang="en-GB" sz="1200" kern="1200" dirty="0">
              <a:solidFill>
                <a:schemeClr val="tx1"/>
              </a:solidFill>
              <a:effectLst/>
              <a:latin typeface="+mn-lt"/>
              <a:ea typeface="+mn-ea"/>
              <a:cs typeface="+mn-cs"/>
            </a:endParaRPr>
          </a:p>
          <a:p>
            <a:r>
              <a:rPr lang="fr-BE" sz="1200" kern="1200" dirty="0">
                <a:solidFill>
                  <a:schemeClr val="tx1"/>
                </a:solidFill>
                <a:effectLst/>
                <a:latin typeface="+mn-lt"/>
                <a:ea typeface="+mn-ea"/>
                <a:cs typeface="+mn-cs"/>
              </a:rPr>
              <a:t>• Exemples: se réveiller plus tôt, travailler plus fort et mieux dormir.</a:t>
            </a:r>
            <a:endParaRPr lang="en-GB" sz="1200" kern="1200" dirty="0">
              <a:solidFill>
                <a:schemeClr val="tx1"/>
              </a:solidFill>
              <a:effectLst/>
              <a:latin typeface="+mn-lt"/>
              <a:ea typeface="+mn-ea"/>
              <a:cs typeface="+mn-cs"/>
            </a:endParaRPr>
          </a:p>
          <a:p>
            <a:r>
              <a:rPr lang="fr-BE" sz="1200" kern="1200" dirty="0">
                <a:solidFill>
                  <a:schemeClr val="tx1"/>
                </a:solidFill>
                <a:effectLst/>
                <a:latin typeface="+mn-lt"/>
                <a:ea typeface="+mn-ea"/>
                <a:cs typeface="+mn-cs"/>
              </a:rPr>
              <a:t>• «Vous ne pourrez peut-être pas vous rapporter à mon histoire, mais il y a des milliers d'autres personnes ayant des objectifs de santé différents qui ont utilisé Isagenix pour les atteindre.»</a:t>
            </a:r>
            <a:endParaRPr lang="en-GB" sz="1200" kern="1200" dirty="0">
              <a:solidFill>
                <a:schemeClr val="tx1"/>
              </a:solidFill>
              <a:effectLst/>
              <a:latin typeface="+mn-lt"/>
              <a:ea typeface="+mn-ea"/>
              <a:cs typeface="+mn-cs"/>
            </a:endParaRPr>
          </a:p>
          <a:p>
            <a:endParaRPr lang="fr-BE" sz="1200" kern="1200" dirty="0">
              <a:solidFill>
                <a:schemeClr val="tx1"/>
              </a:solidFill>
              <a:effectLst/>
              <a:latin typeface="+mn-lt"/>
              <a:ea typeface="+mn-ea"/>
              <a:cs typeface="+mn-cs"/>
            </a:endParaRPr>
          </a:p>
          <a:p>
            <a:r>
              <a:rPr lang="fr-BE" sz="1200" kern="1200" dirty="0">
                <a:solidFill>
                  <a:schemeClr val="tx1"/>
                </a:solidFill>
                <a:effectLst/>
                <a:latin typeface="+mn-lt"/>
                <a:ea typeface="+mn-ea"/>
                <a:cs typeface="+mn-cs"/>
              </a:rPr>
              <a:t>RACONTEZ DES HISTOIRES ISABODY CONFORMES.</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9698B5AD-6E4F-42CD-93EF-A42B42D53FD4}" type="slidenum">
              <a:rPr lang="en-GB" smtClean="0"/>
              <a:t>20</a:t>
            </a:fld>
            <a:endParaRPr lang="en-GB"/>
          </a:p>
        </p:txBody>
      </p:sp>
    </p:spTree>
    <p:extLst>
      <p:ext uri="{BB962C8B-B14F-4D97-AF65-F5344CB8AC3E}">
        <p14:creationId xmlns:p14="http://schemas.microsoft.com/office/powerpoint/2010/main" val="4014292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200" kern="1200" dirty="0">
                <a:solidFill>
                  <a:schemeClr val="tx1"/>
                </a:solidFill>
                <a:effectLst/>
                <a:latin typeface="+mn-lt"/>
                <a:ea typeface="+mn-ea"/>
                <a:cs typeface="+mn-cs"/>
              </a:rPr>
              <a:t>• Isagenix a été lancé en 2002 lorsque son fondateur, John W. Anderson, a formulé un tout nouveau produit destiné à aider à éliminer le corps des toxines et à le soigner de l'intérieur.</a:t>
            </a:r>
            <a:endParaRPr lang="en-GB" sz="1200" kern="1200" dirty="0">
              <a:solidFill>
                <a:schemeClr val="tx1"/>
              </a:solidFill>
              <a:effectLst/>
              <a:latin typeface="+mn-lt"/>
              <a:ea typeface="+mn-ea"/>
              <a:cs typeface="+mn-cs"/>
            </a:endParaRPr>
          </a:p>
          <a:p>
            <a:r>
              <a:rPr lang="fr-BE" sz="1200" kern="1200" dirty="0">
                <a:solidFill>
                  <a:schemeClr val="tx1"/>
                </a:solidFill>
                <a:effectLst/>
                <a:latin typeface="+mn-lt"/>
                <a:ea typeface="+mn-ea"/>
                <a:cs typeface="+mn-cs"/>
              </a:rPr>
              <a:t>• Après avoir formulé plus de 2 300 produits pour plus de 600 entreprises, il savait que c'était son meilleur à ce jour et souhaitait le voir publié au public dans sa forme la plus pure.</a:t>
            </a:r>
            <a:endParaRPr lang="en-GB" sz="1200" kern="1200" dirty="0">
              <a:solidFill>
                <a:schemeClr val="tx1"/>
              </a:solidFill>
              <a:effectLst/>
              <a:latin typeface="+mn-lt"/>
              <a:ea typeface="+mn-ea"/>
              <a:cs typeface="+mn-cs"/>
            </a:endParaRPr>
          </a:p>
          <a:p>
            <a:r>
              <a:rPr lang="fr-BE" sz="1200" kern="1200" dirty="0">
                <a:solidFill>
                  <a:schemeClr val="tx1"/>
                </a:solidFill>
                <a:effectLst/>
                <a:latin typeface="+mn-lt"/>
                <a:ea typeface="+mn-ea"/>
                <a:cs typeface="+mn-cs"/>
              </a:rPr>
              <a:t>• Il a refusé de travailler avec une entreprise susceptible de compromettre sa formulation d'origine pour économiser de l'argent.</a:t>
            </a:r>
            <a:endParaRPr lang="en-GB" sz="1200" kern="1200" dirty="0">
              <a:solidFill>
                <a:schemeClr val="tx1"/>
              </a:solidFill>
              <a:effectLst/>
              <a:latin typeface="+mn-lt"/>
              <a:ea typeface="+mn-ea"/>
              <a:cs typeface="+mn-cs"/>
            </a:endParaRPr>
          </a:p>
          <a:p>
            <a:r>
              <a:rPr lang="fr-BE" sz="1200" kern="1200" dirty="0">
                <a:solidFill>
                  <a:schemeClr val="tx1"/>
                </a:solidFill>
                <a:effectLst/>
                <a:latin typeface="+mn-lt"/>
                <a:ea typeface="+mn-ea"/>
                <a:cs typeface="+mn-cs"/>
              </a:rPr>
              <a:t>• Il s'est associé à deux des meilleurs spécialistes du marketing de réseau, Jim et Kathy Coover, en leur promettant que leur entreprise ne ferait jamais de compromis sur les produits fabriqués et n'utilisait que les ingrédients bruts de premier plan pour les fabriquer.</a:t>
            </a:r>
            <a:endParaRPr lang="en-GB" sz="1200" kern="1200" dirty="0">
              <a:solidFill>
                <a:schemeClr val="tx1"/>
              </a:solidFill>
              <a:effectLst/>
              <a:latin typeface="+mn-lt"/>
              <a:ea typeface="+mn-ea"/>
              <a:cs typeface="+mn-cs"/>
            </a:endParaRPr>
          </a:p>
          <a:p>
            <a:r>
              <a:rPr lang="fr-BE" sz="1200" kern="1200" dirty="0">
                <a:solidFill>
                  <a:schemeClr val="tx1"/>
                </a:solidFill>
                <a:effectLst/>
                <a:latin typeface="+mn-lt"/>
                <a:ea typeface="+mn-ea"/>
                <a:cs typeface="+mn-cs"/>
              </a:rPr>
              <a:t>• Isagenix repose sur l'intégrité, ainsi que sur l'engagement et la vision d'influencer la santé dans le monde.</a:t>
            </a:r>
            <a:endParaRPr lang="en-GB" sz="1200" kern="1200" dirty="0">
              <a:solidFill>
                <a:schemeClr val="tx1"/>
              </a:solidFill>
              <a:effectLst/>
              <a:latin typeface="+mn-lt"/>
              <a:ea typeface="+mn-ea"/>
              <a:cs typeface="+mn-cs"/>
            </a:endParaRPr>
          </a:p>
          <a:p>
            <a:r>
              <a:rPr lang="fr-BE" sz="1200" kern="1200">
                <a:solidFill>
                  <a:schemeClr val="tx1"/>
                </a:solidFill>
                <a:effectLst/>
                <a:latin typeface="+mn-lt"/>
                <a:ea typeface="+mn-ea"/>
                <a:cs typeface="+mn-cs"/>
              </a:rPr>
              <a:t>• L’objectif numéro un de Jim, Kathy et John est de libérer les personnes de la douleur physique et financière grâce aux produits et aux opportunités commerciales que propose Isagenix.</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698B5AD-6E4F-42CD-93EF-A42B42D53FD4}" type="slidenum">
              <a:rPr lang="en-GB" smtClean="0"/>
              <a:t>28</a:t>
            </a:fld>
            <a:endParaRPr lang="en-GB"/>
          </a:p>
        </p:txBody>
      </p:sp>
    </p:spTree>
    <p:extLst>
      <p:ext uri="{BB962C8B-B14F-4D97-AF65-F5344CB8AC3E}">
        <p14:creationId xmlns:p14="http://schemas.microsoft.com/office/powerpoint/2010/main" val="1752274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571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471EDAC-EFC2-DC47-9447-D8C5C33888A4}"/>
              </a:ext>
            </a:extLst>
          </p:cNvPr>
          <p:cNvSpPr>
            <a:spLocks noGrp="1"/>
          </p:cNvSpPr>
          <p:nvPr>
            <p:ph type="pic" sz="quarter" idx="10" hasCustomPrompt="1"/>
          </p:nvPr>
        </p:nvSpPr>
        <p:spPr>
          <a:xfrm>
            <a:off x="1555816" y="1319753"/>
            <a:ext cx="4381499" cy="4381499"/>
          </a:xfrm>
          <a:prstGeom prst="rect">
            <a:avLst/>
          </a:prstGeom>
        </p:spPr>
        <p:txBody>
          <a:bodyPr/>
          <a:lstStyle>
            <a:lvl1pPr>
              <a:defRPr/>
            </a:lvl1pPr>
          </a:lstStyle>
          <a:p>
            <a:r>
              <a:rPr lang="en-GB" dirty="0"/>
              <a:t>Avant</a:t>
            </a:r>
            <a:endParaRPr lang="en-US" dirty="0"/>
          </a:p>
        </p:txBody>
      </p:sp>
      <p:sp>
        <p:nvSpPr>
          <p:cNvPr id="9" name="Picture Placeholder 7">
            <a:extLst>
              <a:ext uri="{FF2B5EF4-FFF2-40B4-BE49-F238E27FC236}">
                <a16:creationId xmlns:a16="http://schemas.microsoft.com/office/drawing/2014/main" id="{1482C00E-C983-DE40-A9DB-D76293A098C3}"/>
              </a:ext>
            </a:extLst>
          </p:cNvPr>
          <p:cNvSpPr>
            <a:spLocks noGrp="1"/>
          </p:cNvSpPr>
          <p:nvPr>
            <p:ph type="pic" sz="quarter" idx="11" hasCustomPrompt="1"/>
          </p:nvPr>
        </p:nvSpPr>
        <p:spPr>
          <a:xfrm>
            <a:off x="6449899" y="1319753"/>
            <a:ext cx="4381499" cy="4381499"/>
          </a:xfrm>
          <a:prstGeom prst="rect">
            <a:avLst/>
          </a:prstGeom>
        </p:spPr>
        <p:txBody>
          <a:bodyPr/>
          <a:lstStyle>
            <a:lvl1pPr>
              <a:defRPr/>
            </a:lvl1pPr>
          </a:lstStyle>
          <a:p>
            <a:r>
              <a:rPr lang="en-GB" dirty="0"/>
              <a:t>Après</a:t>
            </a:r>
            <a:endParaRPr lang="en-US" dirty="0"/>
          </a:p>
        </p:txBody>
      </p:sp>
      <p:sp>
        <p:nvSpPr>
          <p:cNvPr id="11" name="Text Placeholder 10">
            <a:extLst>
              <a:ext uri="{FF2B5EF4-FFF2-40B4-BE49-F238E27FC236}">
                <a16:creationId xmlns:a16="http://schemas.microsoft.com/office/drawing/2014/main" id="{901BA875-8469-5F47-8B9F-E00A9BE0B9E8}"/>
              </a:ext>
            </a:extLst>
          </p:cNvPr>
          <p:cNvSpPr>
            <a:spLocks noGrp="1"/>
          </p:cNvSpPr>
          <p:nvPr>
            <p:ph type="body" sz="quarter" idx="12" hasCustomPrompt="1"/>
          </p:nvPr>
        </p:nvSpPr>
        <p:spPr>
          <a:xfrm>
            <a:off x="1555750" y="6061075"/>
            <a:ext cx="4381500" cy="519113"/>
          </a:xfrm>
          <a:prstGeom prst="rect">
            <a:avLst/>
          </a:prstGeom>
        </p:spPr>
        <p:txBody>
          <a:bodyPr/>
          <a:lstStyle>
            <a:lvl1pPr marL="0" indent="0">
              <a:buNone/>
              <a:defRPr b="0" i="0">
                <a:solidFill>
                  <a:srgbClr val="002F6C"/>
                </a:solidFill>
                <a:latin typeface="Arial" panose="020B0604020202020204" pitchFamily="34" charset="0"/>
                <a:cs typeface="Arial" panose="020B0604020202020204" pitchFamily="34" charset="0"/>
              </a:defRPr>
            </a:lvl1pPr>
          </a:lstStyle>
          <a:p>
            <a:pPr lvl="0"/>
            <a:r>
              <a:rPr lang="en-US" b="0" i="0" dirty="0" err="1">
                <a:latin typeface="Arial" panose="020B0604020202020204" pitchFamily="34" charset="0"/>
                <a:cs typeface="Arial" panose="020B0604020202020204" pitchFamily="34" charset="0"/>
              </a:rPr>
              <a:t>Pr</a:t>
            </a:r>
            <a:r>
              <a:rPr lang="en-GB" dirty="0" err="1"/>
              <a:t>énom</a:t>
            </a:r>
            <a:r>
              <a:rPr lang="en-GB" dirty="0"/>
              <a:t> Nom - Rang</a:t>
            </a:r>
            <a:r>
              <a:rPr lang="en-US" b="0" i="0" dirty="0">
                <a:latin typeface="Arial" panose="020B0604020202020204" pitchFamily="34" charset="0"/>
                <a:cs typeface="Arial" panose="020B0604020202020204" pitchFamily="34" charset="0"/>
              </a:rPr>
              <a:t> </a:t>
            </a:r>
            <a:endParaRPr lang="en-US" dirty="0"/>
          </a:p>
        </p:txBody>
      </p:sp>
    </p:spTree>
    <p:extLst>
      <p:ext uri="{BB962C8B-B14F-4D97-AF65-F5344CB8AC3E}">
        <p14:creationId xmlns:p14="http://schemas.microsoft.com/office/powerpoint/2010/main" val="2839186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0307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471EDAC-EFC2-DC47-9447-D8C5C33888A4}"/>
              </a:ext>
            </a:extLst>
          </p:cNvPr>
          <p:cNvSpPr>
            <a:spLocks noGrp="1"/>
          </p:cNvSpPr>
          <p:nvPr>
            <p:ph type="pic" sz="quarter" idx="10" hasCustomPrompt="1"/>
          </p:nvPr>
        </p:nvSpPr>
        <p:spPr>
          <a:xfrm>
            <a:off x="547148" y="1541600"/>
            <a:ext cx="4381499" cy="4381499"/>
          </a:xfrm>
          <a:prstGeom prst="rect">
            <a:avLst/>
          </a:prstGeom>
        </p:spPr>
        <p:txBody>
          <a:bodyPr/>
          <a:lstStyle/>
          <a:p>
            <a:r>
              <a:rPr lang="en-US" dirty="0"/>
              <a:t>Photo</a:t>
            </a:r>
          </a:p>
        </p:txBody>
      </p:sp>
      <p:sp>
        <p:nvSpPr>
          <p:cNvPr id="3" name="Text Placeholder 2">
            <a:extLst>
              <a:ext uri="{FF2B5EF4-FFF2-40B4-BE49-F238E27FC236}">
                <a16:creationId xmlns:a16="http://schemas.microsoft.com/office/drawing/2014/main" id="{118DCD8D-CF1C-AE46-AAAA-E2F000BA4A73}"/>
              </a:ext>
            </a:extLst>
          </p:cNvPr>
          <p:cNvSpPr>
            <a:spLocks noGrp="1"/>
          </p:cNvSpPr>
          <p:nvPr>
            <p:ph type="body" sz="quarter" idx="11" hasCustomPrompt="1"/>
          </p:nvPr>
        </p:nvSpPr>
        <p:spPr>
          <a:xfrm>
            <a:off x="6023581" y="2846192"/>
            <a:ext cx="5354637" cy="1423987"/>
          </a:xfrm>
          <a:prstGeom prst="rect">
            <a:avLst/>
          </a:prstGeom>
        </p:spPr>
        <p:txBody>
          <a:bodyPr/>
          <a:lstStyle>
            <a:lvl1pPr marL="0" indent="0">
              <a:buNone/>
              <a:defRPr sz="3200" b="0" i="0">
                <a:solidFill>
                  <a:srgbClr val="002F6C"/>
                </a:solidFill>
                <a:latin typeface="Arial" panose="020B0604020202020204" pitchFamily="34" charset="0"/>
                <a:cs typeface="Arial" panose="020B0604020202020204" pitchFamily="34" charset="0"/>
              </a:defRPr>
            </a:lvl1pPr>
          </a:lstStyle>
          <a:p>
            <a:pPr lvl="0"/>
            <a:r>
              <a:rPr lang="en-US" sz="3200" b="0" i="0" dirty="0" err="1">
                <a:latin typeface="Arial" panose="020B0604020202020204" pitchFamily="34" charset="0"/>
                <a:cs typeface="Arial" panose="020B0604020202020204" pitchFamily="34" charset="0"/>
              </a:rPr>
              <a:t>Pr</a:t>
            </a:r>
            <a:r>
              <a:rPr lang="en-GB" dirty="0" err="1"/>
              <a:t>énom</a:t>
            </a:r>
            <a:r>
              <a:rPr lang="en-GB" dirty="0"/>
              <a:t> Nom - Rang</a:t>
            </a:r>
            <a:endParaRPr lang="en-US" dirty="0"/>
          </a:p>
        </p:txBody>
      </p:sp>
    </p:spTree>
    <p:extLst>
      <p:ext uri="{BB962C8B-B14F-4D97-AF65-F5344CB8AC3E}">
        <p14:creationId xmlns:p14="http://schemas.microsoft.com/office/powerpoint/2010/main" val="3818354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7594027"/>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226864"/>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9B3A9B-0F41-BE4A-BC48-0922CD1FE68C}"/>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69304762"/>
      </p:ext>
    </p:extLst>
  </p:cSld>
  <p:clrMap bg1="lt1" tx1="dk1" bg2="lt2" tx2="dk2" accent1="accent1" accent2="accent2" accent3="accent3" accent4="accent4" accent5="accent5" accent6="accent6" hlink="hlink" folHlink="folHlink"/>
  <p:sldLayoutIdLst>
    <p:sldLayoutId id="2147483662" r:id="rId1"/>
    <p:sldLayoutId id="214748366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AA2205-3071-A045-98D0-1F9E365BC770}"/>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72741118"/>
      </p:ext>
    </p:extLst>
  </p:cSld>
  <p:clrMap bg1="lt1" tx1="dk1" bg2="lt2" tx2="dk2" accent1="accent1" accent2="accent2" accent3="accent3" accent4="accent4" accent5="accent5" accent6="accent6" hlink="hlink" folHlink="folHlink"/>
  <p:sldLayoutIdLst>
    <p:sldLayoutId id="2147483657" r:id="rId1"/>
    <p:sldLayoutId id="214748365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video" Target="https://player.vimeo.com/video/330780070"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0F59F5-FB9C-194B-9F72-D8BD2377F4B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63702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1900F7-058F-9E48-9A8F-B0474F57A3D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07961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8BB252-C3F1-3B4A-BC3A-EC77E5D7C7B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38006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8BEE03-DDC0-0742-BA95-25DDDEBCC45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1702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FB3738-D288-894A-81FA-748583FDF62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97803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51212F-40DB-6040-8F5B-6AAB2FA986F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77935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1D7BE3-572A-BD45-8FF3-ACF520ED32B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36805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C08F63-D070-0D47-BDD8-CD39B515F7D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35055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079EF7-D034-744F-88D8-6F0C45EABE5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285491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0375E1-BCDB-B842-B4C0-77D32FE0B99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6221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a:hlinkClick r:id="" action="ppaction://media"/>
            <a:extLst>
              <a:ext uri="{FF2B5EF4-FFF2-40B4-BE49-F238E27FC236}">
                <a16:creationId xmlns:a16="http://schemas.microsoft.com/office/drawing/2014/main" id="{697593C5-CB10-4A22-81AB-274D48B05603}"/>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49065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CF0397-83B0-D144-8B10-56F27FE978B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922289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5835CFE-2EBF-FF4E-89F1-48E83659757D}"/>
              </a:ext>
            </a:extLst>
          </p:cNvPr>
          <p:cNvSpPr>
            <a:spLocks noGrp="1"/>
          </p:cNvSpPr>
          <p:nvPr>
            <p:ph type="pic" sz="quarter" idx="10"/>
          </p:nvPr>
        </p:nvSpPr>
        <p:spPr/>
      </p:sp>
      <p:sp>
        <p:nvSpPr>
          <p:cNvPr id="3" name="Picture Placeholder 2">
            <a:extLst>
              <a:ext uri="{FF2B5EF4-FFF2-40B4-BE49-F238E27FC236}">
                <a16:creationId xmlns:a16="http://schemas.microsoft.com/office/drawing/2014/main" id="{7E304F91-AB43-4E44-AA49-F113428D8B3D}"/>
              </a:ext>
            </a:extLst>
          </p:cNvPr>
          <p:cNvSpPr>
            <a:spLocks noGrp="1"/>
          </p:cNvSpPr>
          <p:nvPr>
            <p:ph type="pic" sz="quarter" idx="11"/>
          </p:nvPr>
        </p:nvSpPr>
        <p:spPr/>
      </p:sp>
      <p:sp>
        <p:nvSpPr>
          <p:cNvPr id="4" name="Text Placeholder 3">
            <a:extLst>
              <a:ext uri="{FF2B5EF4-FFF2-40B4-BE49-F238E27FC236}">
                <a16:creationId xmlns:a16="http://schemas.microsoft.com/office/drawing/2014/main" id="{12606A78-428A-984C-8BE2-DA1335882C54}"/>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597050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6E8293-8A6A-904A-9312-5AE11394EF5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607162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FD8375-CA51-0647-8B71-E8A9D564C02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174209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220222-3469-3940-8220-6D16253E7D3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212267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7A3FC80-3095-784D-A375-E5D553B407E7}"/>
              </a:ext>
            </a:extLst>
          </p:cNvPr>
          <p:cNvSpPr>
            <a:spLocks noGrp="1"/>
          </p:cNvSpPr>
          <p:nvPr>
            <p:ph type="pic" sz="quarter" idx="10"/>
          </p:nvPr>
        </p:nvSpPr>
        <p:spPr/>
      </p:sp>
      <p:sp>
        <p:nvSpPr>
          <p:cNvPr id="3" name="Text Placeholder 2">
            <a:extLst>
              <a:ext uri="{FF2B5EF4-FFF2-40B4-BE49-F238E27FC236}">
                <a16:creationId xmlns:a16="http://schemas.microsoft.com/office/drawing/2014/main" id="{E580C129-405A-F847-872B-88E4A76FAFD9}"/>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598874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CAC3C3-D241-814B-A701-05EDF531FBE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435488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553C55-4FC0-8546-B2C9-0ACF9001F40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943934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52DEE2-4A02-F548-BA33-9D27502022C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257235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21E6FA-6400-294B-B085-9D91A2981BE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746063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8912E0-CF60-0141-8633-B7CC5C73330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58681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E939F4-12E0-E749-81B0-559D0A04C9A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364162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51BA5-EC4E-4149-A585-DFC32F3894C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255059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1649CE-E55A-2C4D-9CA0-FEF9480295F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37765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FE56-6716-9847-922D-C72E63FEB77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55118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0AB48C-3D90-E84E-808B-12071D0C4B9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0837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45B512-32D5-F14E-BFC0-22412E95271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30424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CA785B-8060-344E-851D-680519C3D76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62454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382079-53EA-AA41-B98D-A4C7577BFA6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73943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E8389B-B60E-E540-8CC7-DCB5CDD1968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10655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BF8990-AB4D-0A4F-87AF-96A0E8439FA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32036669"/>
      </p:ext>
    </p:extLst>
  </p:cSld>
  <p:clrMapOvr>
    <a:masterClrMapping/>
  </p:clrMapOvr>
</p:sld>
</file>

<file path=ppt/theme/theme1.xml><?xml version="1.0" encoding="utf-8"?>
<a:theme xmlns:a="http://schemas.openxmlformats.org/drawingml/2006/main" name="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uccess Stories Produc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uccess Stories Busines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TotalTime>
  <Words>507</Words>
  <Application>Microsoft Macintosh PowerPoint</Application>
  <PresentationFormat>Widescreen</PresentationFormat>
  <Paragraphs>34</Paragraphs>
  <Slides>32</Slides>
  <Notes>11</Notes>
  <HiddenSlides>0</HiddenSlides>
  <MMClips>1</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32</vt:i4>
      </vt:variant>
    </vt:vector>
  </HeadingPairs>
  <TitlesOfParts>
    <vt:vector size="37" baseType="lpstr">
      <vt:lpstr>Arial</vt:lpstr>
      <vt:lpstr>Calibri</vt:lpstr>
      <vt:lpstr>Blank</vt:lpstr>
      <vt:lpstr>Success Stories Product</vt:lpstr>
      <vt:lpstr>Success Stories Business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Goulding</dc:creator>
  <cp:lastModifiedBy>Phil Gibson</cp:lastModifiedBy>
  <cp:revision>28</cp:revision>
  <dcterms:created xsi:type="dcterms:W3CDTF">2019-04-23T14:19:02Z</dcterms:created>
  <dcterms:modified xsi:type="dcterms:W3CDTF">2019-05-31T13:09:08Z</dcterms:modified>
</cp:coreProperties>
</file>